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85" r:id="rId4"/>
    <p:sldId id="261" r:id="rId5"/>
    <p:sldId id="280" r:id="rId6"/>
    <p:sldId id="281" r:id="rId7"/>
    <p:sldId id="282" r:id="rId8"/>
    <p:sldId id="283" r:id="rId9"/>
    <p:sldId id="284" r:id="rId10"/>
    <p:sldId id="262" r:id="rId11"/>
    <p:sldId id="286" r:id="rId12"/>
    <p:sldId id="287" r:id="rId13"/>
    <p:sldId id="265" r:id="rId14"/>
    <p:sldId id="288" r:id="rId15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100" d="100"/>
          <a:sy n="100" d="100"/>
        </p:scale>
        <p:origin x="-1040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Exceptions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0480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Badgering the user for input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>
                <a:latin typeface="Courier"/>
                <a:cs typeface="Courier"/>
              </a:rPr>
              <a:t>done </a:t>
            </a:r>
            <a:r>
              <a:rPr lang="en-US" sz="2000" dirty="0">
                <a:latin typeface="Courier"/>
                <a:cs typeface="Courier"/>
              </a:rPr>
              <a:t>= False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while not done:</a:t>
            </a:r>
          </a:p>
          <a:p>
            <a:r>
              <a:rPr lang="en-US" sz="2000" dirty="0">
                <a:latin typeface="Courier"/>
                <a:cs typeface="Courier"/>
              </a:rPr>
              <a:t>   try:</a:t>
            </a:r>
          </a:p>
          <a:p>
            <a:r>
              <a:rPr lang="en-US" sz="2000" dirty="0">
                <a:latin typeface="Courier"/>
                <a:cs typeface="Courier"/>
              </a:rPr>
              <a:t>      </a:t>
            </a:r>
            <a:r>
              <a:rPr lang="en-US" sz="2000" dirty="0" err="1">
                <a:latin typeface="Courier"/>
                <a:cs typeface="Courier"/>
              </a:rPr>
              <a:t>userInput</a:t>
            </a:r>
            <a:r>
              <a:rPr lang="en-US" sz="2000" dirty="0">
                <a:latin typeface="Courier"/>
                <a:cs typeface="Courier"/>
              </a:rPr>
              <a:t> = input("Enter a number: ")</a:t>
            </a:r>
          </a:p>
          <a:p>
            <a:r>
              <a:rPr lang="en-US" sz="2000" dirty="0">
                <a:latin typeface="Courier"/>
                <a:cs typeface="Courier"/>
              </a:rPr>
              <a:t>      n = 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userInput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r>
              <a:rPr lang="en-US" sz="2000" dirty="0">
                <a:latin typeface="Courier"/>
                <a:cs typeface="Courier"/>
              </a:rPr>
              <a:t>   except </a:t>
            </a:r>
            <a:r>
              <a:rPr lang="en-US" sz="2000" dirty="0" err="1">
                <a:latin typeface="Courier"/>
                <a:cs typeface="Courier"/>
              </a:rPr>
              <a:t>ValueError</a:t>
            </a:r>
            <a:r>
              <a:rPr lang="en-US" sz="2000" dirty="0">
                <a:latin typeface="Courier"/>
                <a:cs typeface="Courier"/>
              </a:rPr>
              <a:t>:</a:t>
            </a:r>
          </a:p>
          <a:p>
            <a:r>
              <a:rPr lang="en-US" sz="2000" dirty="0">
                <a:latin typeface="Courier"/>
                <a:cs typeface="Courier"/>
              </a:rPr>
              <a:t>      print("That's not an integer! Try again.")</a:t>
            </a:r>
          </a:p>
          <a:p>
            <a:r>
              <a:rPr lang="hu-HU" sz="2000" dirty="0">
                <a:latin typeface="Courier"/>
                <a:cs typeface="Courier"/>
              </a:rPr>
              <a:t>   else:</a:t>
            </a:r>
          </a:p>
          <a:p>
            <a:r>
              <a:rPr lang="en-US" sz="2000" dirty="0">
                <a:latin typeface="Courier"/>
                <a:cs typeface="Courier"/>
              </a:rPr>
              <a:t>      print("Thank you!")</a:t>
            </a:r>
          </a:p>
          <a:p>
            <a:r>
              <a:rPr lang="it-IT" sz="2000" dirty="0">
                <a:latin typeface="Courier"/>
                <a:cs typeface="Courier"/>
              </a:rPr>
              <a:t>      </a:t>
            </a:r>
            <a:r>
              <a:rPr lang="it-IT" sz="2000" dirty="0" err="1">
                <a:latin typeface="Courier"/>
                <a:cs typeface="Courier"/>
              </a:rPr>
              <a:t>done</a:t>
            </a:r>
            <a:r>
              <a:rPr lang="it-IT" sz="2000" dirty="0">
                <a:latin typeface="Courier"/>
                <a:cs typeface="Courier"/>
              </a:rPr>
              <a:t> = True</a:t>
            </a:r>
          </a:p>
          <a:p>
            <a:endParaRPr lang="it-IT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print("n is ", n)</a:t>
            </a:r>
          </a:p>
        </p:txBody>
      </p:sp>
    </p:spTree>
    <p:extLst>
      <p:ext uri="{BB962C8B-B14F-4D97-AF65-F5344CB8AC3E}">
        <p14:creationId xmlns:p14="http://schemas.microsoft.com/office/powerpoint/2010/main" val="389081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0480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Badgering the user for input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done </a:t>
            </a:r>
            <a:r>
              <a:rPr lang="en-US" sz="20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= False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while </a:t>
            </a:r>
            <a:r>
              <a:rPr lang="en-US" sz="20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not done</a:t>
            </a:r>
            <a:r>
              <a:rPr lang="en-US" sz="2000" dirty="0">
                <a:latin typeface="Courier"/>
                <a:cs typeface="Courier"/>
              </a:rPr>
              <a:t>:</a:t>
            </a:r>
          </a:p>
          <a:p>
            <a:r>
              <a:rPr lang="en-US" sz="2000" dirty="0">
                <a:latin typeface="Courier"/>
                <a:cs typeface="Courier"/>
              </a:rPr>
              <a:t>   try:</a:t>
            </a:r>
          </a:p>
          <a:p>
            <a:r>
              <a:rPr lang="en-US" sz="2000" dirty="0">
                <a:latin typeface="Courier"/>
                <a:cs typeface="Courier"/>
              </a:rPr>
              <a:t>      </a:t>
            </a:r>
            <a:r>
              <a:rPr lang="en-US" sz="2000" dirty="0" err="1">
                <a:latin typeface="Courier"/>
                <a:cs typeface="Courier"/>
              </a:rPr>
              <a:t>userInput</a:t>
            </a:r>
            <a:r>
              <a:rPr lang="en-US" sz="2000" dirty="0">
                <a:latin typeface="Courier"/>
                <a:cs typeface="Courier"/>
              </a:rPr>
              <a:t> = input("Enter a number: ")</a:t>
            </a:r>
          </a:p>
          <a:p>
            <a:r>
              <a:rPr lang="en-US" sz="2000" dirty="0">
                <a:latin typeface="Courier"/>
                <a:cs typeface="Courier"/>
              </a:rPr>
              <a:t>      n = 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userInput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r>
              <a:rPr lang="en-US" sz="2000" dirty="0">
                <a:latin typeface="Courier"/>
                <a:cs typeface="Courier"/>
              </a:rPr>
              <a:t>   except </a:t>
            </a:r>
            <a:r>
              <a:rPr lang="en-US" sz="2000" dirty="0" err="1">
                <a:latin typeface="Courier"/>
                <a:cs typeface="Courier"/>
              </a:rPr>
              <a:t>ValueError</a:t>
            </a:r>
            <a:r>
              <a:rPr lang="en-US" sz="2000" dirty="0">
                <a:latin typeface="Courier"/>
                <a:cs typeface="Courier"/>
              </a:rPr>
              <a:t>:</a:t>
            </a:r>
          </a:p>
          <a:p>
            <a:r>
              <a:rPr lang="en-US" sz="2000" dirty="0">
                <a:latin typeface="Courier"/>
                <a:cs typeface="Courier"/>
              </a:rPr>
              <a:t>      print("That's not an integer! Try again.")</a:t>
            </a:r>
          </a:p>
          <a:p>
            <a:r>
              <a:rPr lang="hu-HU" sz="2000" dirty="0">
                <a:latin typeface="Courier"/>
                <a:cs typeface="Courier"/>
              </a:rPr>
              <a:t>   else:</a:t>
            </a:r>
          </a:p>
          <a:p>
            <a:r>
              <a:rPr lang="en-US" sz="2000" dirty="0">
                <a:latin typeface="Courier"/>
                <a:cs typeface="Courier"/>
              </a:rPr>
              <a:t>      print("Thank you!")</a:t>
            </a:r>
          </a:p>
          <a:p>
            <a:r>
              <a:rPr lang="it-IT" sz="2000" dirty="0">
                <a:latin typeface="Courier"/>
                <a:cs typeface="Courier"/>
              </a:rPr>
              <a:t>      </a:t>
            </a:r>
            <a:r>
              <a:rPr lang="it-IT" sz="2000" b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done</a:t>
            </a:r>
            <a:r>
              <a:rPr lang="it-IT" sz="20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 = True</a:t>
            </a:r>
          </a:p>
          <a:p>
            <a:endParaRPr lang="it-IT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print("n is ", n)</a:t>
            </a:r>
          </a:p>
        </p:txBody>
      </p:sp>
    </p:spTree>
    <p:extLst>
      <p:ext uri="{BB962C8B-B14F-4D97-AF65-F5344CB8AC3E}">
        <p14:creationId xmlns:p14="http://schemas.microsoft.com/office/powerpoint/2010/main" val="20743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0480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Badgering the user for input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927600"/>
          </a:xfrm>
          <a:prstGeom prst="rect">
            <a:avLst/>
          </a:prstGeom>
        </p:spPr>
        <p:txBody>
          <a:bodyPr/>
          <a:lstStyle/>
          <a:p>
            <a:r>
              <a:rPr lang="en-US" sz="2000" dirty="0">
                <a:latin typeface="Courier"/>
                <a:cs typeface="Courier"/>
              </a:rPr>
              <a:t>done = False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while not done:</a:t>
            </a:r>
          </a:p>
          <a:p>
            <a:r>
              <a:rPr lang="en-US" sz="2000" dirty="0">
                <a:latin typeface="Courier"/>
                <a:cs typeface="Courier"/>
              </a:rPr>
              <a:t>   try:</a:t>
            </a:r>
          </a:p>
          <a:p>
            <a:r>
              <a:rPr lang="en-US" sz="2000" dirty="0">
                <a:latin typeface="Courier"/>
                <a:cs typeface="Courier"/>
              </a:rPr>
              <a:t>      </a:t>
            </a:r>
            <a:r>
              <a:rPr lang="en-US" sz="2000" dirty="0" err="1">
                <a:latin typeface="Courier"/>
                <a:cs typeface="Courier"/>
              </a:rPr>
              <a:t>userInput</a:t>
            </a:r>
            <a:r>
              <a:rPr lang="en-US" sz="2000" dirty="0">
                <a:latin typeface="Courier"/>
                <a:cs typeface="Courier"/>
              </a:rPr>
              <a:t> = input("Enter a number: ")</a:t>
            </a:r>
          </a:p>
          <a:p>
            <a:r>
              <a:rPr lang="en-US" sz="2000" dirty="0">
                <a:latin typeface="Courier"/>
                <a:cs typeface="Courier"/>
              </a:rPr>
              <a:t>      n = 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userInput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r>
              <a:rPr lang="en-US" sz="2000" dirty="0">
                <a:latin typeface="Courier"/>
                <a:cs typeface="Courier"/>
              </a:rPr>
              <a:t>   except </a:t>
            </a:r>
            <a:r>
              <a:rPr lang="en-US" sz="2000" dirty="0" err="1">
                <a:latin typeface="Courier"/>
                <a:cs typeface="Courier"/>
              </a:rPr>
              <a:t>ValueError</a:t>
            </a:r>
            <a:r>
              <a:rPr lang="en-US" sz="2000" dirty="0">
                <a:latin typeface="Courier"/>
                <a:cs typeface="Courier"/>
              </a:rPr>
              <a:t>:</a:t>
            </a:r>
          </a:p>
          <a:p>
            <a:r>
              <a:rPr lang="en-US" sz="2000" dirty="0">
                <a:latin typeface="Courier"/>
                <a:cs typeface="Courier"/>
              </a:rPr>
              <a:t>      print("That's not an integer! Try again.")</a:t>
            </a:r>
          </a:p>
          <a:p>
            <a:r>
              <a:rPr lang="en-US" sz="2000" dirty="0">
                <a:latin typeface="Courier"/>
                <a:cs typeface="Courier"/>
              </a:rPr>
              <a:t>   except </a:t>
            </a:r>
            <a:r>
              <a:rPr lang="en-US" sz="2000" dirty="0" err="1">
                <a:latin typeface="Courier"/>
                <a:cs typeface="Courier"/>
              </a:rPr>
              <a:t>EOFError</a:t>
            </a:r>
            <a:r>
              <a:rPr lang="en-US" sz="2000" dirty="0">
                <a:latin typeface="Courier"/>
                <a:cs typeface="Courier"/>
              </a:rPr>
              <a:t>:</a:t>
            </a:r>
          </a:p>
          <a:p>
            <a:r>
              <a:rPr lang="en-US" sz="2000" dirty="0">
                <a:latin typeface="Courier"/>
                <a:cs typeface="Courier"/>
              </a:rPr>
              <a:t>      print("Please type something! Try again.")</a:t>
            </a:r>
          </a:p>
          <a:p>
            <a:r>
              <a:rPr lang="en-US" sz="2000" dirty="0">
                <a:latin typeface="Courier"/>
                <a:cs typeface="Courier"/>
              </a:rPr>
              <a:t>   else:</a:t>
            </a:r>
          </a:p>
          <a:p>
            <a:r>
              <a:rPr lang="en-US" sz="2000" dirty="0">
                <a:latin typeface="Courier"/>
                <a:cs typeface="Courier"/>
              </a:rPr>
              <a:t>      print("Thank you!")</a:t>
            </a:r>
          </a:p>
          <a:p>
            <a:r>
              <a:rPr lang="en-US" sz="2000" dirty="0">
                <a:latin typeface="Courier"/>
                <a:cs typeface="Courier"/>
              </a:rPr>
              <a:t>      done = True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print("n is ", n)    </a:t>
            </a:r>
          </a:p>
        </p:txBody>
      </p:sp>
    </p:spTree>
    <p:extLst>
      <p:ext uri="{BB962C8B-B14F-4D97-AF65-F5344CB8AC3E}">
        <p14:creationId xmlns:p14="http://schemas.microsoft.com/office/powerpoint/2010/main" val="752043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Raising an Exception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68400"/>
            <a:ext cx="8042040" cy="4774840"/>
          </a:xfrm>
          <a:prstGeom prst="rect">
            <a:avLst/>
          </a:prstGeom>
        </p:spPr>
        <p:txBody>
          <a:bodyPr/>
          <a:lstStyle/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can write code that raises exceptions: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try: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   raise </a:t>
            </a:r>
            <a:r>
              <a:rPr lang="en-US" sz="2400" dirty="0" err="1" smtClean="0">
                <a:latin typeface="Courier"/>
                <a:cs typeface="Courier"/>
              </a:rPr>
              <a:t>ZeroDivisionError</a:t>
            </a: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except </a:t>
            </a:r>
            <a:r>
              <a:rPr lang="en-US" sz="2400" dirty="0" err="1">
                <a:latin typeface="Courier"/>
                <a:cs typeface="Courier"/>
              </a:rPr>
              <a:t>ZeroDivisionError</a:t>
            </a:r>
            <a:r>
              <a:rPr lang="en-US" sz="2400" dirty="0">
                <a:latin typeface="Courier"/>
                <a:cs typeface="Courier"/>
              </a:rPr>
              <a:t>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   print("Did someone divide by zero?"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else: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   print("Everything is hunky-dory")</a:t>
            </a:r>
          </a:p>
          <a:p>
            <a:pPr lvl="2"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More useful later when we look at functions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9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err="1" smtClean="0">
                <a:solidFill>
                  <a:srgbClr val="2C7C9F"/>
                </a:solidFill>
                <a:latin typeface="News Gothic MT"/>
              </a:rPr>
              <a:t>Base</a:t>
            </a:r>
            <a:r>
              <a:rPr lang="en-US" sz="4600" dirty="0" err="1" smtClean="0">
                <a:solidFill>
                  <a:srgbClr val="2C7C9F"/>
                </a:solidFill>
                <a:latin typeface="News Gothic MT"/>
              </a:rPr>
              <a:t>Exception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68400"/>
            <a:ext cx="8042040" cy="47748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BaseException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type matches all exceptions, even ones you don't know about.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this very carefully! Might not be a good idea.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can you do if you catch a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BaseException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?</a:t>
            </a:r>
          </a:p>
          <a:p>
            <a:pPr marL="800100" lvl="1" indent="-342900">
              <a:lnSpc>
                <a:spcPct val="150000"/>
              </a:lnSpc>
              <a:buSzPct val="110000"/>
              <a:buFont typeface="Courier New"/>
              <a:buChar char="o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exit the program slightly more gracefully.</a:t>
            </a:r>
          </a:p>
          <a:p>
            <a:pPr marL="800100" lvl="1" indent="-342900">
              <a:lnSpc>
                <a:spcPct val="150000"/>
              </a:lnSpc>
              <a:buSzPct val="110000"/>
              <a:buFont typeface="Courier New"/>
              <a:buChar char="o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return to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home state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(if this is possible).</a:t>
            </a:r>
          </a:p>
          <a:p>
            <a:pPr marL="800100" lvl="1" indent="-342900">
              <a:lnSpc>
                <a:spcPct val="150000"/>
              </a:lnSpc>
              <a:buSzPct val="110000"/>
              <a:buFont typeface="Courier New"/>
              <a:buChar char="o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re-throw the exception (requires more syntax and not clear what is accomplished).</a:t>
            </a:r>
          </a:p>
          <a:p>
            <a:pPr lvl="1">
              <a:lnSpc>
                <a:spcPct val="15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0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Exceptions are run-time errors, especially ones that the programmer cannot predict.</a:t>
            </a:r>
          </a:p>
          <a:p>
            <a:pPr marL="800100" lvl="1" indent="-342900">
              <a:lnSpc>
                <a:spcPct val="150000"/>
              </a:lnSpc>
              <a:buSzPct val="110000"/>
              <a:buFont typeface="Wingdings" charset="2"/>
              <a:buChar char="§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example 1: division by zero</a:t>
            </a:r>
          </a:p>
          <a:p>
            <a:pPr marL="800100" lvl="1" indent="-342900">
              <a:lnSpc>
                <a:spcPct val="150000"/>
              </a:lnSpc>
              <a:buSzPct val="110000"/>
              <a:buFont typeface="Wingdings" charset="2"/>
              <a:buChar char="§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example 2: user enters "garbage" data</a:t>
            </a:r>
          </a:p>
          <a:p>
            <a:pPr marL="800100" lvl="1" indent="-342900">
              <a:lnSpc>
                <a:spcPct val="150000"/>
              </a:lnSpc>
              <a:buSzPct val="110000"/>
              <a:buFont typeface="Wingdings" charset="2"/>
              <a:buChar char="§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example 3: disk full</a:t>
            </a:r>
          </a:p>
          <a:p>
            <a:pPr>
              <a:lnSpc>
                <a:spcPct val="15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Vocabulary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some piece of c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ode causes a run-time error, we say that the code </a:t>
            </a:r>
            <a:r>
              <a:rPr lang="en-US" sz="2400" i="1" dirty="0" smtClean="0">
                <a:solidFill>
                  <a:srgbClr val="FF0000"/>
                </a:solidFill>
                <a:latin typeface="News Gothic MT"/>
              </a:rPr>
              <a:t>throws an exception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or that it </a:t>
            </a:r>
            <a:r>
              <a:rPr lang="en-US" sz="2400" i="1" dirty="0" smtClean="0">
                <a:solidFill>
                  <a:srgbClr val="FF0000"/>
                </a:solidFill>
                <a:latin typeface="News Gothic MT"/>
              </a:rPr>
              <a:t>raises an exception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15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5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part of a program that deals with the run-time error </a:t>
            </a:r>
            <a:r>
              <a:rPr lang="en-US" sz="2400" i="1" dirty="0" smtClean="0">
                <a:solidFill>
                  <a:srgbClr val="FF0000"/>
                </a:solidFill>
                <a:latin typeface="News Gothic MT"/>
              </a:rPr>
              <a:t>catches the exception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or </a:t>
            </a:r>
            <a:r>
              <a:rPr lang="en-US" sz="2400" i="1" dirty="0" smtClean="0">
                <a:solidFill>
                  <a:srgbClr val="FF0000"/>
                </a:solidFill>
                <a:latin typeface="News Gothic MT"/>
              </a:rPr>
              <a:t>handles the exception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34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Divide by Zero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444500" y="1358900"/>
            <a:ext cx="8293100" cy="494030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2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totalBill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67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(input("Number of people? "))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share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totalBill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/ n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hare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of the bill is ", share)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2">
              <a:lnSpc>
                <a:spcPct val="12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user enters 0, Python complains and terminates: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Traceback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(most recent call last):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File "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divide_by_zero.py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", line 3, in &lt;module&gt;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 share =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totalBill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/ n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ZeroDivisionError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: division by zero</a:t>
            </a:r>
          </a:p>
        </p:txBody>
      </p:sp>
    </p:spTree>
    <p:extLst>
      <p:ext uri="{BB962C8B-B14F-4D97-AF65-F5344CB8AC3E}">
        <p14:creationId xmlns:p14="http://schemas.microsoft.com/office/powerpoint/2010/main" val="75984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Exception Handling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444500" y="1358900"/>
            <a:ext cx="8293100" cy="494030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try: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totalBill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= 67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n =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(input("Number of people? "))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share =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totalBill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/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</a:p>
          <a:p>
            <a:pPr lvl="1">
              <a:lnSpc>
                <a:spcPct val="12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except 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ZeroDivisionError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: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print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("Customers ran away"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2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else: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 print("Share of the bill is ", share)</a:t>
            </a:r>
          </a:p>
          <a:p>
            <a:pPr lvl="2">
              <a:lnSpc>
                <a:spcPct val="12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8870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Syntax for Exceptions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444500" y="1358900"/>
            <a:ext cx="8293100" cy="494030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try:</a:t>
            </a:r>
          </a:p>
          <a:p>
            <a:pPr lvl="2">
              <a:lnSpc>
                <a:spcPct val="120000"/>
              </a:lnSpc>
              <a:buSzPct val="110000"/>
            </a:pPr>
            <a:r>
              <a:rPr lang="en-US" sz="2400" i="1" dirty="0" smtClean="0">
                <a:solidFill>
                  <a:srgbClr val="595959"/>
                </a:solidFill>
                <a:latin typeface="News Gothic MT"/>
                <a:cs typeface="News Gothic MT"/>
              </a:rPr>
              <a:t>block of code that might cause</a:t>
            </a:r>
          </a:p>
          <a:p>
            <a:pPr lvl="2">
              <a:lnSpc>
                <a:spcPct val="120000"/>
              </a:lnSpc>
              <a:buSzPct val="110000"/>
            </a:pPr>
            <a:r>
              <a:rPr lang="en-US" sz="2400" i="1" dirty="0" smtClean="0">
                <a:solidFill>
                  <a:srgbClr val="595959"/>
                </a:solidFill>
                <a:latin typeface="News Gothic MT"/>
                <a:cs typeface="News Gothic MT"/>
              </a:rPr>
              <a:t>one or more types of exceptions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except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  <a:cs typeface="News Gothic MT"/>
              </a:rPr>
              <a:t>ExceptionType1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pPr lvl="2">
              <a:lnSpc>
                <a:spcPct val="120000"/>
              </a:lnSpc>
              <a:buSzPct val="110000"/>
            </a:pPr>
            <a:r>
              <a:rPr lang="en-US" sz="2400" i="1" dirty="0" smtClean="0">
                <a:solidFill>
                  <a:srgbClr val="595959"/>
                </a:solidFill>
                <a:latin typeface="News Gothic MT"/>
                <a:cs typeface="News Gothic MT"/>
              </a:rPr>
              <a:t>block </a:t>
            </a:r>
            <a:r>
              <a:rPr lang="en-US" sz="2400" i="1" dirty="0">
                <a:solidFill>
                  <a:srgbClr val="595959"/>
                </a:solidFill>
                <a:latin typeface="News Gothic MT"/>
                <a:cs typeface="News Gothic MT"/>
              </a:rPr>
              <a:t>of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  <a:cs typeface="News Gothic MT"/>
              </a:rPr>
              <a:t>code to handle ExceptionType1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except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  <a:cs typeface="News Gothic MT"/>
              </a:rPr>
              <a:t>ExceptionType2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>
              <a:lnSpc>
                <a:spcPct val="120000"/>
              </a:lnSpc>
              <a:buSzPct val="110000"/>
            </a:pPr>
            <a:r>
              <a:rPr lang="en-US" sz="2400" i="1" dirty="0">
                <a:solidFill>
                  <a:srgbClr val="595959"/>
                </a:solidFill>
                <a:latin typeface="News Gothic MT"/>
                <a:cs typeface="News Gothic MT"/>
              </a:rPr>
              <a:t>block of code to handle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  <a:cs typeface="News Gothic MT"/>
              </a:rPr>
              <a:t>ExceptionType2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i="1" dirty="0" smtClean="0">
                <a:solidFill>
                  <a:srgbClr val="595959"/>
                </a:solidFill>
                <a:latin typeface="News Gothic MT"/>
                <a:cs typeface="News Gothic MT"/>
              </a:rPr>
              <a:t>...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else: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  </a:t>
            </a:r>
            <a:r>
              <a:rPr lang="en-US" sz="2400" i="1" dirty="0">
                <a:solidFill>
                  <a:srgbClr val="595959"/>
                </a:solidFill>
                <a:latin typeface="News Gothic MT"/>
                <a:cs typeface="News Gothic MT"/>
              </a:rPr>
              <a:t>block of code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  <a:cs typeface="News Gothic MT"/>
              </a:rPr>
              <a:t>to execute when no exceptions found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2">
              <a:lnSpc>
                <a:spcPct val="12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7829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Exception Types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444500" y="1358900"/>
            <a:ext cx="8293100" cy="49403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to find exception types?</a:t>
            </a:r>
          </a:p>
          <a:p>
            <a:pPr marL="914400" lvl="1" indent="-457200">
              <a:lnSpc>
                <a:spcPct val="150000"/>
              </a:lnSpc>
              <a:buSzPct val="110000"/>
              <a:buFont typeface="+mj-lt"/>
              <a:buAutoNum type="arabicPeriod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Read the friendly manual (RTFM)</a:t>
            </a:r>
          </a:p>
          <a:p>
            <a:pPr marL="914400" lvl="1" indent="-457200">
              <a:lnSpc>
                <a:spcPct val="150000"/>
              </a:lnSpc>
              <a:buSzPct val="110000"/>
              <a:buFont typeface="+mj-lt"/>
              <a:buAutoNum type="arabicPeriod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Google (really, same as RTFM)</a:t>
            </a:r>
          </a:p>
          <a:p>
            <a:pPr marL="914400" lvl="1" indent="-457200">
              <a:lnSpc>
                <a:spcPct val="150000"/>
              </a:lnSpc>
              <a:buSzPct val="110000"/>
              <a:buFont typeface="+mj-lt"/>
              <a:buAutoNum type="arabicPeriod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Make Python tell you: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Traceback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(most recent call last):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 File "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divide_by_zero.py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", </a:t>
            </a:r>
            <a:r>
              <a:rPr lang="en-US" sz="2000" b="1" dirty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line 3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, in &lt;module&gt;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   share = 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totalBill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/ n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b="1" dirty="0" err="1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ZeroDivisionError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: division by zero</a:t>
            </a:r>
          </a:p>
        </p:txBody>
      </p:sp>
    </p:spTree>
    <p:extLst>
      <p:ext uri="{BB962C8B-B14F-4D97-AF65-F5344CB8AC3E}">
        <p14:creationId xmlns:p14="http://schemas.microsoft.com/office/powerpoint/2010/main" val="222035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Exception Types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28600" y="1358900"/>
            <a:ext cx="8915400" cy="49403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userInput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= input("Enter a number: ")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Enter a number: </a:t>
            </a:r>
            <a:r>
              <a:rPr lang="en-US" sz="2000" b="1" dirty="0" err="1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abc</a:t>
            </a:r>
            <a:endParaRPr lang="en-US" sz="2000" b="1" dirty="0">
              <a:solidFill>
                <a:srgbClr val="0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ourier"/>
              <a:cs typeface="Courier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&gt;&gt;&gt; n = 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userInput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Traceback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(most recent call last):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 File "&lt;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stdin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&gt;", line 1, in &lt;module&gt;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b="1" dirty="0" err="1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ValueError</a:t>
            </a:r>
            <a:r>
              <a:rPr lang="en-US" sz="2000" b="1" dirty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: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 invalid literal for 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() with base 10: '</a:t>
            </a:r>
            <a:r>
              <a:rPr lang="en-US" sz="2000" dirty="0" err="1">
                <a:solidFill>
                  <a:srgbClr val="000000"/>
                </a:solidFill>
                <a:latin typeface="Courier"/>
                <a:cs typeface="Courier"/>
              </a:rPr>
              <a:t>abc</a:t>
            </a: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'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2967838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Exception Types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28600" y="1358900"/>
            <a:ext cx="8915400" cy="49403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&gt;&gt;&gt; </a:t>
            </a:r>
            <a:r>
              <a:rPr lang="en-US" sz="2000" dirty="0" err="1">
                <a:latin typeface="Courier"/>
                <a:cs typeface="Courier"/>
              </a:rPr>
              <a:t>userInput</a:t>
            </a:r>
            <a:r>
              <a:rPr lang="en-US" sz="2000" dirty="0">
                <a:latin typeface="Courier"/>
                <a:cs typeface="Courier"/>
              </a:rPr>
              <a:t> = input("Enter a number: ")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Enter a number: </a:t>
            </a:r>
            <a:r>
              <a:rPr lang="en-US" sz="20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^</a:t>
            </a:r>
            <a:r>
              <a:rPr lang="en-US" sz="20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D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dirty="0" err="1" smtClean="0">
                <a:latin typeface="Courier"/>
                <a:cs typeface="Courier"/>
              </a:rPr>
              <a:t>Traceback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(most recent call last):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  File "&lt;</a:t>
            </a:r>
            <a:r>
              <a:rPr lang="en-US" sz="2000" dirty="0" err="1">
                <a:latin typeface="Courier"/>
                <a:cs typeface="Courier"/>
              </a:rPr>
              <a:t>stdin</a:t>
            </a:r>
            <a:r>
              <a:rPr lang="en-US" sz="2000" dirty="0">
                <a:latin typeface="Courier"/>
                <a:cs typeface="Courier"/>
              </a:rPr>
              <a:t>&gt;", line 1, in &lt;module&gt;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000" b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EOFError</a:t>
            </a:r>
            <a:endParaRPr lang="en-US" sz="20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7986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820</Words>
  <Application>Microsoft Macintosh PowerPoint</Application>
  <PresentationFormat>On-screen Show (4:3)</PresentationFormat>
  <Paragraphs>132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135</cp:revision>
  <dcterms:modified xsi:type="dcterms:W3CDTF">2015-02-12T04:08:52Z</dcterms:modified>
</cp:coreProperties>
</file>